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5463161" y="-90805"/>
            <a:ext cx="8585201" cy="5043805"/>
          </a:xfrm>
          <a:prstGeom prst="rect">
            <a:avLst/>
          </a:prstGeom>
        </p:spPr>
        <p:txBody>
          <a:bodyPr lIns="91439" tIns="45719" rIns="91439" bIns="45719">
            <a:noAutofit/>
          </a:bodyPr>
          <a:lstStyle/>
          <a:p>
            <a:pPr/>
          </a:p>
        </p:txBody>
      </p:sp>
      <p:sp>
        <p:nvSpPr>
          <p:cNvPr id="112" name="Image"/>
          <p:cNvSpPr/>
          <p:nvPr>
            <p:ph type="pic" sz="half" idx="14"/>
          </p:nvPr>
        </p:nvSpPr>
        <p:spPr>
          <a:xfrm>
            <a:off x="5918717" y="4660900"/>
            <a:ext cx="7669766" cy="5219700"/>
          </a:xfrm>
          <a:prstGeom prst="rect">
            <a:avLst/>
          </a:prstGeom>
        </p:spPr>
        <p:txBody>
          <a:bodyPr lIns="91439" tIns="45719" rIns="91439" bIns="45719">
            <a:noAutofit/>
          </a:bodyPr>
          <a:lstStyle/>
          <a:p>
            <a:pPr/>
          </a:p>
        </p:txBody>
      </p:sp>
      <p:sp>
        <p:nvSpPr>
          <p:cNvPr id="113" name="Image"/>
          <p:cNvSpPr/>
          <p:nvPr>
            <p:ph type="pic" idx="15"/>
          </p:nvPr>
        </p:nvSpPr>
        <p:spPr>
          <a:xfrm>
            <a:off x="-1016000" y="-12700"/>
            <a:ext cx="8860898" cy="9779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1016000" y="-12700"/>
            <a:ext cx="8860898" cy="97790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016000" y="-12700"/>
            <a:ext cx="8860898" cy="97790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idx="14"/>
          </p:nvPr>
        </p:nvSpPr>
        <p:spPr>
          <a:xfrm>
            <a:off x="6665377" y="1219200"/>
            <a:ext cx="7445457" cy="82169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Modeling data in no sql"/>
          <p:cNvSpPr txBox="1"/>
          <p:nvPr>
            <p:ph type="ctrTitle"/>
          </p:nvPr>
        </p:nvSpPr>
        <p:spPr>
          <a:prstGeom prst="rect">
            <a:avLst/>
          </a:prstGeom>
        </p:spPr>
        <p:txBody>
          <a:bodyPr/>
          <a:lstStyle>
            <a:lvl1pPr defTabSz="397256">
              <a:defRPr sz="11560"/>
            </a:lvl1pPr>
          </a:lstStyle>
          <a:p>
            <a:pPr/>
            <a:r>
              <a:t>Modeling data in no sql</a:t>
            </a:r>
          </a:p>
        </p:txBody>
      </p:sp>
      <p:sp>
        <p:nvSpPr>
          <p:cNvPr id="167" name="Data modeling"/>
          <p:cNvSpPr txBox="1"/>
          <p:nvPr>
            <p:ph type="subTitle" sz="quarter" idx="1"/>
          </p:nvPr>
        </p:nvSpPr>
        <p:spPr>
          <a:prstGeom prst="rect">
            <a:avLst/>
          </a:prstGeom>
        </p:spPr>
        <p:txBody>
          <a:bodyPr/>
          <a:lstStyle/>
          <a:p>
            <a:pPr/>
            <a:r>
              <a:t>Data modeling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Image Gallery"/>
          <p:cNvGrpSpPr/>
          <p:nvPr/>
        </p:nvGrpSpPr>
        <p:grpSpPr>
          <a:xfrm>
            <a:off x="406400" y="1799864"/>
            <a:ext cx="12192001" cy="7862710"/>
            <a:chOff x="0" y="1573391"/>
            <a:chExt cx="12192000" cy="7862708"/>
          </a:xfrm>
        </p:grpSpPr>
        <p:pic>
          <p:nvPicPr>
            <p:cNvPr id="200" name="Screen Shot 2020-03-14 at 9.09.27 AM.png" descr="Screen Shot 2020-03-14 at 9.09.27 AM.png"/>
            <p:cNvPicPr>
              <a:picLocks noChangeAspect="1"/>
            </p:cNvPicPr>
            <p:nvPr/>
          </p:nvPicPr>
          <p:blipFill>
            <a:blip r:embed="rId2">
              <a:extLst/>
            </a:blip>
            <a:srcRect l="0" t="0" r="0" b="0"/>
            <a:stretch>
              <a:fillRect/>
            </a:stretch>
          </p:blipFill>
          <p:spPr>
            <a:xfrm>
              <a:off x="0" y="1573391"/>
              <a:ext cx="12192000" cy="5032018"/>
            </a:xfrm>
            <a:prstGeom prst="rect">
              <a:avLst/>
            </a:prstGeom>
            <a:ln w="12700" cap="flat">
              <a:noFill/>
              <a:miter lim="400000"/>
            </a:ln>
            <a:effectLst/>
          </p:spPr>
        </p:pic>
        <p:sp>
          <p:nvSpPr>
            <p:cNvPr id="201" name="One to One Relationships using references EXAMPLE. You would need to perform multiple operations to get the data For a data analytics application it could be preferred because you would want to look at data across the document easily"/>
            <p:cNvSpPr/>
            <p:nvPr/>
          </p:nvSpPr>
          <p:spPr>
            <a:xfrm>
              <a:off x="0" y="8255000"/>
              <a:ext cx="12192000" cy="118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One to One Relationships using references EXAMPLE. You would need to perform multiple operations to get the data For a data analytics application it could be preferred because you would want to look at data across the document easily</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ne to one using references"/>
          <p:cNvSpPr txBox="1"/>
          <p:nvPr>
            <p:ph type="title"/>
          </p:nvPr>
        </p:nvSpPr>
        <p:spPr>
          <a:prstGeom prst="rect">
            <a:avLst/>
          </a:prstGeom>
        </p:spPr>
        <p:txBody>
          <a:bodyPr/>
          <a:lstStyle>
            <a:lvl1pPr defTabSz="572516">
              <a:defRPr sz="16660"/>
            </a:lvl1pPr>
          </a:lstStyle>
          <a:p>
            <a:pPr/>
            <a:r>
              <a:t>One to one using references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p:cNvSpPr txBox="1"/>
          <p:nvPr>
            <p:ph type="title"/>
          </p:nvPr>
        </p:nvSpPr>
        <p:spPr>
          <a:prstGeom prst="rect">
            <a:avLst/>
          </a:prstGeom>
        </p:spPr>
        <p:txBody>
          <a:bodyPr/>
          <a:lstStyle/>
          <a:p>
            <a:pPr/>
          </a:p>
        </p:txBody>
      </p:sp>
      <p:grpSp>
        <p:nvGrpSpPr>
          <p:cNvPr id="209" name="Image Gallery"/>
          <p:cNvGrpSpPr/>
          <p:nvPr/>
        </p:nvGrpSpPr>
        <p:grpSpPr>
          <a:xfrm>
            <a:off x="406400" y="546100"/>
            <a:ext cx="12192000" cy="8750300"/>
            <a:chOff x="0" y="0"/>
            <a:chExt cx="12192000" cy="8750300"/>
          </a:xfrm>
        </p:grpSpPr>
        <p:pic>
          <p:nvPicPr>
            <p:cNvPr id="207" name="Screen Shot 2020-03-14 at 10.18.10 AM.png" descr="Screen Shot 2020-03-14 at 10.18.10 AM.png"/>
            <p:cNvPicPr>
              <a:picLocks noChangeAspect="1"/>
            </p:cNvPicPr>
            <p:nvPr/>
          </p:nvPicPr>
          <p:blipFill>
            <a:blip r:embed="rId2">
              <a:extLst/>
            </a:blip>
            <a:srcRect l="6848" t="0" r="6848" b="0"/>
            <a:stretch>
              <a:fillRect/>
            </a:stretch>
          </p:blipFill>
          <p:spPr>
            <a:xfrm>
              <a:off x="0" y="0"/>
              <a:ext cx="12192000" cy="8178800"/>
            </a:xfrm>
            <a:prstGeom prst="rect">
              <a:avLst/>
            </a:prstGeom>
            <a:ln w="12700" cap="flat">
              <a:noFill/>
              <a:miter lim="400000"/>
            </a:ln>
            <a:effectLst/>
          </p:spPr>
        </p:pic>
        <p:sp>
          <p:nvSpPr>
            <p:cNvPr id="208" name="Example where references makes sense"/>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Example where references makes sense</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itle"/>
          <p:cNvSpPr txBox="1"/>
          <p:nvPr>
            <p:ph type="title"/>
          </p:nvPr>
        </p:nvSpPr>
        <p:spPr>
          <a:prstGeom prst="rect">
            <a:avLst/>
          </a:prstGeom>
        </p:spPr>
        <p:txBody>
          <a:bodyPr/>
          <a:lstStyle/>
          <a:p>
            <a:pPr/>
          </a:p>
        </p:txBody>
      </p:sp>
      <p:grpSp>
        <p:nvGrpSpPr>
          <p:cNvPr id="214" name="Image Gallery"/>
          <p:cNvGrpSpPr/>
          <p:nvPr/>
        </p:nvGrpSpPr>
        <p:grpSpPr>
          <a:xfrm>
            <a:off x="406400" y="1226846"/>
            <a:ext cx="12192000" cy="8412455"/>
            <a:chOff x="0" y="680746"/>
            <a:chExt cx="12192000" cy="8412453"/>
          </a:xfrm>
        </p:grpSpPr>
        <p:pic>
          <p:nvPicPr>
            <p:cNvPr id="212" name="Screen Shot 2020-03-14 at 9.20.36 AM.png" descr="Screen Shot 2020-03-14 at 9.20.36 AM.png"/>
            <p:cNvPicPr>
              <a:picLocks noChangeAspect="1"/>
            </p:cNvPicPr>
            <p:nvPr/>
          </p:nvPicPr>
          <p:blipFill>
            <a:blip r:embed="rId2">
              <a:extLst/>
            </a:blip>
            <a:srcRect l="0" t="0" r="0" b="0"/>
            <a:stretch>
              <a:fillRect/>
            </a:stretch>
          </p:blipFill>
          <p:spPr>
            <a:xfrm>
              <a:off x="0" y="680746"/>
              <a:ext cx="12192000" cy="6817308"/>
            </a:xfrm>
            <a:prstGeom prst="rect">
              <a:avLst/>
            </a:prstGeom>
            <a:ln w="12700" cap="flat">
              <a:noFill/>
              <a:miter lim="400000"/>
            </a:ln>
            <a:effectLst/>
          </p:spPr>
        </p:pic>
        <p:sp>
          <p:nvSpPr>
            <p:cNvPr id="213" name="For a data analytics application we might want data in separate collections so it is easy to find what you need and do comparisons rather than having to query within each document to get the data required"/>
            <p:cNvSpPr/>
            <p:nvPr/>
          </p:nvSpPr>
          <p:spPr>
            <a:xfrm>
              <a:off x="0" y="8255000"/>
              <a:ext cx="12192000" cy="83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For a data analytics application we might want data in separate collections so it is easy to find what you need and do comparisons rather than having to query within each document to get the data required</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One to many - embedded document"/>
          <p:cNvSpPr txBox="1"/>
          <p:nvPr>
            <p:ph type="title"/>
          </p:nvPr>
        </p:nvSpPr>
        <p:spPr>
          <a:prstGeom prst="rect">
            <a:avLst/>
          </a:prstGeom>
        </p:spPr>
        <p:txBody>
          <a:bodyPr/>
          <a:lstStyle>
            <a:lvl1pPr defTabSz="467359">
              <a:defRPr sz="13600"/>
            </a:lvl1pPr>
          </a:lstStyle>
          <a:p>
            <a:pPr/>
            <a:r>
              <a:t>One to many - embedded document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p:cNvSpPr txBox="1"/>
          <p:nvPr>
            <p:ph type="title"/>
          </p:nvPr>
        </p:nvSpPr>
        <p:spPr>
          <a:prstGeom prst="rect">
            <a:avLst/>
          </a:prstGeom>
        </p:spPr>
        <p:txBody>
          <a:bodyPr/>
          <a:lstStyle/>
          <a:p>
            <a:pPr/>
          </a:p>
        </p:txBody>
      </p:sp>
      <p:grpSp>
        <p:nvGrpSpPr>
          <p:cNvPr id="221" name="Image Gallery"/>
          <p:cNvGrpSpPr/>
          <p:nvPr/>
        </p:nvGrpSpPr>
        <p:grpSpPr>
          <a:xfrm>
            <a:off x="406400" y="953352"/>
            <a:ext cx="12192000" cy="8343048"/>
            <a:chOff x="0" y="407252"/>
            <a:chExt cx="12192000" cy="8343047"/>
          </a:xfrm>
        </p:grpSpPr>
        <p:pic>
          <p:nvPicPr>
            <p:cNvPr id="219" name="Screen Shot 2020-03-14 at 9.31.55 AM.png" descr="Screen Shot 2020-03-14 at 9.31.55 AM.png"/>
            <p:cNvPicPr>
              <a:picLocks noChangeAspect="1"/>
            </p:cNvPicPr>
            <p:nvPr/>
          </p:nvPicPr>
          <p:blipFill>
            <a:blip r:embed="rId2">
              <a:extLst/>
            </a:blip>
            <a:srcRect l="0" t="0" r="0" b="0"/>
            <a:stretch>
              <a:fillRect/>
            </a:stretch>
          </p:blipFill>
          <p:spPr>
            <a:xfrm>
              <a:off x="0" y="407252"/>
              <a:ext cx="12192000" cy="7364296"/>
            </a:xfrm>
            <a:prstGeom prst="rect">
              <a:avLst/>
            </a:prstGeom>
            <a:ln w="12700" cap="flat">
              <a:noFill/>
              <a:miter lim="400000"/>
            </a:ln>
            <a:effectLst/>
          </p:spPr>
        </p:pic>
        <p:sp>
          <p:nvSpPr>
            <p:cNvPr id="220" name="One to Many Relationship where embedded document makes sense"/>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One to Many Relationship where embedded document makes sense</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p:cNvSpPr txBox="1"/>
          <p:nvPr>
            <p:ph type="title"/>
          </p:nvPr>
        </p:nvSpPr>
        <p:spPr>
          <a:prstGeom prst="rect">
            <a:avLst/>
          </a:prstGeom>
        </p:spPr>
        <p:txBody>
          <a:bodyPr/>
          <a:lstStyle/>
          <a:p>
            <a:pPr/>
          </a:p>
        </p:txBody>
      </p:sp>
      <p:grpSp>
        <p:nvGrpSpPr>
          <p:cNvPr id="226" name="Image Gallery"/>
          <p:cNvGrpSpPr/>
          <p:nvPr/>
        </p:nvGrpSpPr>
        <p:grpSpPr>
          <a:xfrm>
            <a:off x="406400" y="844795"/>
            <a:ext cx="12192000" cy="8770278"/>
            <a:chOff x="0" y="298695"/>
            <a:chExt cx="12192000" cy="8770277"/>
          </a:xfrm>
        </p:grpSpPr>
        <p:pic>
          <p:nvPicPr>
            <p:cNvPr id="224" name="Screen Shot 2020-03-14 at 9.34.27 AM.png" descr="Screen Shot 2020-03-14 at 9.34.27 AM.png"/>
            <p:cNvPicPr>
              <a:picLocks noChangeAspect="1"/>
            </p:cNvPicPr>
            <p:nvPr/>
          </p:nvPicPr>
          <p:blipFill>
            <a:blip r:embed="rId2">
              <a:extLst/>
            </a:blip>
            <a:srcRect l="0" t="0" r="0" b="0"/>
            <a:stretch>
              <a:fillRect/>
            </a:stretch>
          </p:blipFill>
          <p:spPr>
            <a:xfrm>
              <a:off x="0" y="298695"/>
              <a:ext cx="12192000" cy="7214283"/>
            </a:xfrm>
            <a:prstGeom prst="rect">
              <a:avLst/>
            </a:prstGeom>
            <a:ln w="12700" cap="flat">
              <a:noFill/>
              <a:miter lim="400000"/>
            </a:ln>
            <a:effectLst/>
          </p:spPr>
        </p:pic>
        <p:sp>
          <p:nvSpPr>
            <p:cNvPr id="225" name="THE QUESTION IS HOW DO YOU MODEL THE QUESTIONS? ABOVE IS REFERENCES APPROACH = might not be ideal since you have to make multiple queries to get the data you need. Ie you would need to first query questions to get the id and then use id to get the answer"/>
            <p:cNvSpPr/>
            <p:nvPr/>
          </p:nvSpPr>
          <p:spPr>
            <a:xfrm>
              <a:off x="0" y="7887872"/>
              <a:ext cx="12192000" cy="118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THE QUESTION IS HOW DO YOU MODEL THE QUESTIONS? ABOVE IS REFERENCES APPROACH = might not be ideal since you have to make multiple queries to get the data you need. Ie you would need to first query questions to get the id and then use id to get the answer</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itle"/>
          <p:cNvSpPr txBox="1"/>
          <p:nvPr>
            <p:ph type="title"/>
          </p:nvPr>
        </p:nvSpPr>
        <p:spPr>
          <a:prstGeom prst="rect">
            <a:avLst/>
          </a:prstGeom>
        </p:spPr>
        <p:txBody>
          <a:bodyPr/>
          <a:lstStyle/>
          <a:p>
            <a:pPr/>
          </a:p>
        </p:txBody>
      </p:sp>
      <p:grpSp>
        <p:nvGrpSpPr>
          <p:cNvPr id="231" name="Image Gallery"/>
          <p:cNvGrpSpPr/>
          <p:nvPr/>
        </p:nvGrpSpPr>
        <p:grpSpPr>
          <a:xfrm>
            <a:off x="406400" y="546100"/>
            <a:ext cx="12192000" cy="8726073"/>
            <a:chOff x="0" y="0"/>
            <a:chExt cx="12192000" cy="8726072"/>
          </a:xfrm>
        </p:grpSpPr>
        <p:pic>
          <p:nvPicPr>
            <p:cNvPr id="229" name="Screen Shot 2020-03-14 at 9.41.41 AM.png" descr="Screen Shot 2020-03-14 at 9.41.41 AM.png"/>
            <p:cNvPicPr>
              <a:picLocks noChangeAspect="1"/>
            </p:cNvPicPr>
            <p:nvPr/>
          </p:nvPicPr>
          <p:blipFill>
            <a:blip r:embed="rId2">
              <a:extLst/>
            </a:blip>
            <a:srcRect l="4214" t="0" r="4214" b="0"/>
            <a:stretch>
              <a:fillRect/>
            </a:stretch>
          </p:blipFill>
          <p:spPr>
            <a:xfrm>
              <a:off x="0" y="0"/>
              <a:ext cx="12192000" cy="7811673"/>
            </a:xfrm>
            <a:prstGeom prst="rect">
              <a:avLst/>
            </a:prstGeom>
            <a:ln w="12700" cap="flat">
              <a:noFill/>
              <a:miter lim="400000"/>
            </a:ln>
            <a:effectLst/>
          </p:spPr>
        </p:pic>
        <p:sp>
          <p:nvSpPr>
            <p:cNvPr id="230" name="EMBEDDED MIGHT BE BETTER SOLUTION: Here the questions and answers are stored in the same document for easy retrieval. For ex. A good use case is  posts and responses to posts."/>
            <p:cNvSpPr/>
            <p:nvPr/>
          </p:nvSpPr>
          <p:spPr>
            <a:xfrm>
              <a:off x="0" y="7887872"/>
              <a:ext cx="12192000"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EMBEDDED MIGHT BE BETTER SOLUTION: Here the questions and answers are stored in the same document for easy retrieval. For ex. A good use case is  posts and responses to posts.</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One to many - references"/>
          <p:cNvSpPr txBox="1"/>
          <p:nvPr>
            <p:ph type="title"/>
          </p:nvPr>
        </p:nvSpPr>
        <p:spPr>
          <a:prstGeom prst="rect">
            <a:avLst/>
          </a:prstGeom>
        </p:spPr>
        <p:txBody>
          <a:bodyPr/>
          <a:lstStyle/>
          <a:p>
            <a:pPr/>
            <a:r>
              <a:t>One to many - references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p:cNvSpPr txBox="1"/>
          <p:nvPr>
            <p:ph type="title"/>
          </p:nvPr>
        </p:nvSpPr>
        <p:spPr>
          <a:prstGeom prst="rect">
            <a:avLst/>
          </a:prstGeom>
        </p:spPr>
        <p:txBody>
          <a:bodyPr/>
          <a:lstStyle/>
          <a:p>
            <a:pPr/>
          </a:p>
        </p:txBody>
      </p:sp>
      <p:grpSp>
        <p:nvGrpSpPr>
          <p:cNvPr id="238" name="Image Gallery"/>
          <p:cNvGrpSpPr/>
          <p:nvPr/>
        </p:nvGrpSpPr>
        <p:grpSpPr>
          <a:xfrm>
            <a:off x="406400" y="546100"/>
            <a:ext cx="12192000" cy="9093200"/>
            <a:chOff x="0" y="0"/>
            <a:chExt cx="12192000" cy="9093200"/>
          </a:xfrm>
        </p:grpSpPr>
        <p:pic>
          <p:nvPicPr>
            <p:cNvPr id="236" name="Screen Shot 2020-03-14 at 10.21.45 AM.png" descr="Screen Shot 2020-03-14 at 10.21.45 AM.png"/>
            <p:cNvPicPr>
              <a:picLocks noChangeAspect="1"/>
            </p:cNvPicPr>
            <p:nvPr/>
          </p:nvPicPr>
          <p:blipFill>
            <a:blip r:embed="rId2">
              <a:extLst/>
            </a:blip>
            <a:srcRect l="7538" t="0" r="7538" b="0"/>
            <a:stretch>
              <a:fillRect/>
            </a:stretch>
          </p:blipFill>
          <p:spPr>
            <a:xfrm>
              <a:off x="0" y="0"/>
              <a:ext cx="12192001" cy="8178800"/>
            </a:xfrm>
            <a:prstGeom prst="rect">
              <a:avLst/>
            </a:prstGeom>
            <a:ln w="12700" cap="flat">
              <a:noFill/>
              <a:miter lim="400000"/>
            </a:ln>
            <a:effectLst/>
          </p:spPr>
        </p:pic>
        <p:sp>
          <p:nvSpPr>
            <p:cNvPr id="237" name="One to many where references makes sense. Citizens will be very large so you don’t want all citizens when you just care about cities"/>
            <p:cNvSpPr/>
            <p:nvPr/>
          </p:nvSpPr>
          <p:spPr>
            <a:xfrm>
              <a:off x="0" y="8255000"/>
              <a:ext cx="12192000" cy="83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One to many where references makes sense. Citizens will be very large so you don’t want all citizens when you just care about cities</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1" name="Image Gallery"/>
          <p:cNvGrpSpPr/>
          <p:nvPr/>
        </p:nvGrpSpPr>
        <p:grpSpPr>
          <a:xfrm>
            <a:off x="406400" y="708359"/>
            <a:ext cx="12192000" cy="8826364"/>
            <a:chOff x="0" y="609737"/>
            <a:chExt cx="12192000" cy="8826362"/>
          </a:xfrm>
        </p:grpSpPr>
        <p:pic>
          <p:nvPicPr>
            <p:cNvPr id="169" name="Screen Shot 2020-03-14 at 9.02.28 AM.png" descr="Screen Shot 2020-03-14 at 9.02.28 AM.png"/>
            <p:cNvPicPr>
              <a:picLocks noChangeAspect="1"/>
            </p:cNvPicPr>
            <p:nvPr/>
          </p:nvPicPr>
          <p:blipFill>
            <a:blip r:embed="rId2">
              <a:extLst/>
            </a:blip>
            <a:srcRect l="0" t="0" r="0" b="0"/>
            <a:stretch>
              <a:fillRect/>
            </a:stretch>
          </p:blipFill>
          <p:spPr>
            <a:xfrm>
              <a:off x="0" y="609737"/>
              <a:ext cx="12192000" cy="6959326"/>
            </a:xfrm>
            <a:prstGeom prst="rect">
              <a:avLst/>
            </a:prstGeom>
            <a:ln w="12700" cap="flat">
              <a:noFill/>
              <a:miter lim="400000"/>
            </a:ln>
            <a:effectLst/>
          </p:spPr>
        </p:pic>
        <p:sp>
          <p:nvSpPr>
            <p:cNvPr id="170" name="Relation between database, collection, documents in noSql…"/>
            <p:cNvSpPr/>
            <p:nvPr/>
          </p:nvSpPr>
          <p:spPr>
            <a:xfrm>
              <a:off x="0" y="8255000"/>
              <a:ext cx="12192000" cy="118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spcBef>
                  <a:spcPts val="0"/>
                </a:spcBef>
              </a:pPr>
              <a:r>
                <a:t>Relation between database, collection, documents in noSql</a:t>
              </a:r>
            </a:p>
            <a:p>
              <a:pPr>
                <a:spcBef>
                  <a:spcPts val="0"/>
                </a:spcBef>
              </a:pPr>
              <a:r>
                <a:t>Collection is a table in a SQL database</a:t>
              </a:r>
            </a:p>
            <a:p>
              <a:pPr>
                <a:spcBef>
                  <a:spcPts val="0"/>
                </a:spcBef>
              </a:pPr>
              <a:r>
                <a:t>Document are the data pieces you are storing</a:t>
              </a: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le"/>
          <p:cNvSpPr txBox="1"/>
          <p:nvPr>
            <p:ph type="title"/>
          </p:nvPr>
        </p:nvSpPr>
        <p:spPr>
          <a:prstGeom prst="rect">
            <a:avLst/>
          </a:prstGeom>
        </p:spPr>
        <p:txBody>
          <a:bodyPr/>
          <a:lstStyle/>
          <a:p>
            <a:pPr/>
          </a:p>
        </p:txBody>
      </p:sp>
      <p:grpSp>
        <p:nvGrpSpPr>
          <p:cNvPr id="243" name="Image Gallery"/>
          <p:cNvGrpSpPr/>
          <p:nvPr/>
        </p:nvGrpSpPr>
        <p:grpSpPr>
          <a:xfrm>
            <a:off x="406400" y="785308"/>
            <a:ext cx="12192000" cy="8335129"/>
            <a:chOff x="0" y="0"/>
            <a:chExt cx="12192000" cy="8335127"/>
          </a:xfrm>
        </p:grpSpPr>
        <p:pic>
          <p:nvPicPr>
            <p:cNvPr id="241" name="Screen Shot 2020-03-14 at 9.53.02 AM.png" descr="Screen Shot 2020-03-14 at 9.53.02 AM.png"/>
            <p:cNvPicPr>
              <a:picLocks noChangeAspect="1"/>
            </p:cNvPicPr>
            <p:nvPr/>
          </p:nvPicPr>
          <p:blipFill>
            <a:blip r:embed="rId2">
              <a:extLst/>
            </a:blip>
            <a:srcRect l="0" t="0" r="0" b="0"/>
            <a:stretch>
              <a:fillRect/>
            </a:stretch>
          </p:blipFill>
          <p:spPr>
            <a:xfrm>
              <a:off x="83216" y="0"/>
              <a:ext cx="12025568" cy="7077828"/>
            </a:xfrm>
            <a:prstGeom prst="rect">
              <a:avLst/>
            </a:prstGeom>
            <a:ln w="12700" cap="flat">
              <a:noFill/>
              <a:miter lim="400000"/>
            </a:ln>
            <a:effectLst/>
          </p:spPr>
        </p:pic>
        <p:sp>
          <p:nvSpPr>
            <p:cNvPr id="242" name="If you have many citizens you might exceed the document limit of 16mb so in this case it might be beneficial to have a separate citizen  and city collection. OTHERWISE you just cities you would have to also query all citizens which could get very long"/>
            <p:cNvSpPr/>
            <p:nvPr/>
          </p:nvSpPr>
          <p:spPr>
            <a:xfrm>
              <a:off x="0" y="7154027"/>
              <a:ext cx="12192000" cy="118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If you have many citizens you might exceed the document limit of 16mb so in this case it might be beneficial to have a separate citizen  and city collection. OTHERWISE you just cities you would have to also query all citizens which could get very long</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Many to many - embedded document"/>
          <p:cNvSpPr txBox="1"/>
          <p:nvPr>
            <p:ph type="title"/>
          </p:nvPr>
        </p:nvSpPr>
        <p:spPr>
          <a:prstGeom prst="rect">
            <a:avLst/>
          </a:prstGeom>
        </p:spPr>
        <p:txBody>
          <a:bodyPr/>
          <a:lstStyle>
            <a:lvl1pPr defTabSz="467359">
              <a:defRPr sz="13600"/>
            </a:lvl1pPr>
          </a:lstStyle>
          <a:p>
            <a:pPr/>
            <a:r>
              <a:t>Many to many - embedded document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itle"/>
          <p:cNvSpPr txBox="1"/>
          <p:nvPr>
            <p:ph type="title"/>
          </p:nvPr>
        </p:nvSpPr>
        <p:spPr>
          <a:prstGeom prst="rect">
            <a:avLst/>
          </a:prstGeom>
        </p:spPr>
        <p:txBody>
          <a:bodyPr/>
          <a:lstStyle/>
          <a:p>
            <a:pPr/>
          </a:p>
        </p:txBody>
      </p:sp>
      <p:grpSp>
        <p:nvGrpSpPr>
          <p:cNvPr id="250" name="Image Gallery"/>
          <p:cNvGrpSpPr/>
          <p:nvPr/>
        </p:nvGrpSpPr>
        <p:grpSpPr>
          <a:xfrm>
            <a:off x="406400" y="546100"/>
            <a:ext cx="12192000" cy="8750300"/>
            <a:chOff x="0" y="0"/>
            <a:chExt cx="12192000" cy="8750300"/>
          </a:xfrm>
        </p:grpSpPr>
        <p:pic>
          <p:nvPicPr>
            <p:cNvPr id="248" name="Screen Shot 2020-03-14 at 10.23.12 AM.png" descr="Screen Shot 2020-03-14 at 10.23.12 AM.png"/>
            <p:cNvPicPr>
              <a:picLocks noChangeAspect="1"/>
            </p:cNvPicPr>
            <p:nvPr/>
          </p:nvPicPr>
          <p:blipFill>
            <a:blip r:embed="rId2">
              <a:extLst/>
            </a:blip>
            <a:srcRect l="7313" t="0" r="7313" b="0"/>
            <a:stretch>
              <a:fillRect/>
            </a:stretch>
          </p:blipFill>
          <p:spPr>
            <a:xfrm>
              <a:off x="0" y="0"/>
              <a:ext cx="12192001" cy="8178800"/>
            </a:xfrm>
            <a:prstGeom prst="rect">
              <a:avLst/>
            </a:prstGeom>
            <a:ln w="12700" cap="flat">
              <a:noFill/>
              <a:miter lim="400000"/>
            </a:ln>
            <a:effectLst/>
          </p:spPr>
        </p:pic>
        <p:sp>
          <p:nvSpPr>
            <p:cNvPr id="249" name="Many to many where embedded document makes sense"/>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Many to many where embedded document makes sense</a:t>
              </a:r>
            </a:p>
          </p:txBody>
        </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p:cNvSpPr txBox="1"/>
          <p:nvPr>
            <p:ph type="title"/>
          </p:nvPr>
        </p:nvSpPr>
        <p:spPr>
          <a:prstGeom prst="rect">
            <a:avLst/>
          </a:prstGeom>
        </p:spPr>
        <p:txBody>
          <a:bodyPr/>
          <a:lstStyle/>
          <a:p>
            <a:pPr/>
          </a:p>
        </p:txBody>
      </p:sp>
      <p:grpSp>
        <p:nvGrpSpPr>
          <p:cNvPr id="255" name="Image Gallery"/>
          <p:cNvGrpSpPr/>
          <p:nvPr/>
        </p:nvGrpSpPr>
        <p:grpSpPr>
          <a:xfrm>
            <a:off x="406400" y="546100"/>
            <a:ext cx="12192000" cy="8750300"/>
            <a:chOff x="0" y="0"/>
            <a:chExt cx="12192000" cy="8750300"/>
          </a:xfrm>
        </p:grpSpPr>
        <p:pic>
          <p:nvPicPr>
            <p:cNvPr id="253" name="Screen Shot 2020-03-14 at 10.01.49 AM.png" descr="Screen Shot 2020-03-14 at 10.01.49 AM.png"/>
            <p:cNvPicPr>
              <a:picLocks noChangeAspect="1"/>
            </p:cNvPicPr>
            <p:nvPr/>
          </p:nvPicPr>
          <p:blipFill>
            <a:blip r:embed="rId2">
              <a:extLst/>
            </a:blip>
            <a:srcRect l="4863" t="0" r="4863" b="0"/>
            <a:stretch>
              <a:fillRect/>
            </a:stretch>
          </p:blipFill>
          <p:spPr>
            <a:xfrm>
              <a:off x="0" y="0"/>
              <a:ext cx="12192000" cy="8178800"/>
            </a:xfrm>
            <a:prstGeom prst="rect">
              <a:avLst/>
            </a:prstGeom>
            <a:ln w="12700" cap="flat">
              <a:noFill/>
              <a:miter lim="400000"/>
            </a:ln>
            <a:effectLst/>
          </p:spPr>
        </p:pic>
        <p:sp>
          <p:nvSpPr>
            <p:cNvPr id="254" name="This is using references. Three different tables linked by object id. This is a very sql approach"/>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This is using references. Three different tables linked by object id. This is a very sql approach</a:t>
              </a: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p:cNvSpPr txBox="1"/>
          <p:nvPr>
            <p:ph type="title"/>
          </p:nvPr>
        </p:nvSpPr>
        <p:spPr>
          <a:prstGeom prst="rect">
            <a:avLst/>
          </a:prstGeom>
        </p:spPr>
        <p:txBody>
          <a:bodyPr/>
          <a:lstStyle/>
          <a:p>
            <a:pPr/>
          </a:p>
        </p:txBody>
      </p:sp>
      <p:grpSp>
        <p:nvGrpSpPr>
          <p:cNvPr id="260" name="Image Gallery"/>
          <p:cNvGrpSpPr/>
          <p:nvPr/>
        </p:nvGrpSpPr>
        <p:grpSpPr>
          <a:xfrm>
            <a:off x="406400" y="546100"/>
            <a:ext cx="12192000" cy="8750300"/>
            <a:chOff x="0" y="0"/>
            <a:chExt cx="12192000" cy="8750300"/>
          </a:xfrm>
        </p:grpSpPr>
        <p:pic>
          <p:nvPicPr>
            <p:cNvPr id="258" name="Screen Shot 2020-03-14 at 10.03.26 AM.png" descr="Screen Shot 2020-03-14 at 10.03.26 AM.png"/>
            <p:cNvPicPr>
              <a:picLocks noChangeAspect="1"/>
            </p:cNvPicPr>
            <p:nvPr/>
          </p:nvPicPr>
          <p:blipFill>
            <a:blip r:embed="rId2">
              <a:extLst/>
            </a:blip>
            <a:srcRect l="2341" t="0" r="2341" b="0"/>
            <a:stretch>
              <a:fillRect/>
            </a:stretch>
          </p:blipFill>
          <p:spPr>
            <a:xfrm>
              <a:off x="0" y="0"/>
              <a:ext cx="12192000" cy="8178800"/>
            </a:xfrm>
            <a:prstGeom prst="rect">
              <a:avLst/>
            </a:prstGeom>
            <a:ln w="12700" cap="flat">
              <a:noFill/>
              <a:miter lim="400000"/>
            </a:ln>
            <a:effectLst/>
          </p:spPr>
        </p:pic>
        <p:sp>
          <p:nvSpPr>
            <p:cNvPr id="259" name="This is also using references but only two tables = an advantage of noSql over SQL"/>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This is also using references but only two tables = an advantage of noSql over SQL</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4" name="Image Gallery"/>
          <p:cNvGrpSpPr/>
          <p:nvPr/>
        </p:nvGrpSpPr>
        <p:grpSpPr>
          <a:xfrm>
            <a:off x="406399" y="337187"/>
            <a:ext cx="12192001" cy="9303797"/>
            <a:chOff x="0" y="0"/>
            <a:chExt cx="12192000" cy="9303795"/>
          </a:xfrm>
        </p:grpSpPr>
        <p:pic>
          <p:nvPicPr>
            <p:cNvPr id="262" name="Screen Shot 2020-03-14 at 10.05.18 AM.png" descr="Screen Shot 2020-03-14 at 10.05.18 AM.png"/>
            <p:cNvPicPr>
              <a:picLocks noChangeAspect="1"/>
            </p:cNvPicPr>
            <p:nvPr/>
          </p:nvPicPr>
          <p:blipFill>
            <a:blip r:embed="rId2">
              <a:extLst/>
            </a:blip>
            <a:srcRect l="0" t="4189" r="0" b="4189"/>
            <a:stretch>
              <a:fillRect/>
            </a:stretch>
          </p:blipFill>
          <p:spPr>
            <a:xfrm>
              <a:off x="0" y="0"/>
              <a:ext cx="12192000" cy="6674896"/>
            </a:xfrm>
            <a:prstGeom prst="rect">
              <a:avLst/>
            </a:prstGeom>
            <a:ln w="12700" cap="flat">
              <a:noFill/>
              <a:miter lim="400000"/>
            </a:ln>
            <a:effectLst/>
          </p:spPr>
        </p:pic>
        <p:sp>
          <p:nvSpPr>
            <p:cNvPr id="263" name="Here is an embedded many to many relationship.  Downside is that a customer might order the product multiple times. When you update a product you would need to update it in the product collection and in the customer collection &gt; order. However from an application perspective it may be acceptable to just take a snapshot of data at a given time. You could update the product table only and just say that the orders within customers are just a snapshot in time. A book probably would not change to a T shirt. Even if price changed, it was a thing of the past. For this reason we can duplicate data in customers and product table without causing many issues."/>
            <p:cNvSpPr/>
            <p:nvPr/>
          </p:nvSpPr>
          <p:spPr>
            <a:xfrm>
              <a:off x="0" y="6751095"/>
              <a:ext cx="12192000" cy="255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Here is an embedded many to many relationship.  Downside is that a customer might order the product multiple times. When you update a product you would need to update it in the product collection and in the customer collection &gt; order. However from an application perspective it may be acceptable to just take a snapshot of data at a given time. You could update the product table only and just say that the orders within customers are just a snapshot in time. A book probably would not change to a T shirt. Even if price changed, it was a thing of the past. For this reason we can duplicate data in customers and product table without causing many issues.</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Many to many take away"/>
          <p:cNvSpPr txBox="1"/>
          <p:nvPr>
            <p:ph type="title"/>
          </p:nvPr>
        </p:nvSpPr>
        <p:spPr>
          <a:prstGeom prst="rect">
            <a:avLst/>
          </a:prstGeom>
        </p:spPr>
        <p:txBody>
          <a:bodyPr/>
          <a:lstStyle>
            <a:lvl1pPr defTabSz="467359">
              <a:spcBef>
                <a:spcPts val="2200"/>
              </a:spcBef>
              <a:defRPr sz="4800"/>
            </a:lvl1pPr>
          </a:lstStyle>
          <a:p>
            <a:pPr/>
            <a:r>
              <a:t>Many to many take away</a:t>
            </a:r>
          </a:p>
        </p:txBody>
      </p:sp>
      <p:sp>
        <p:nvSpPr>
          <p:cNvPr id="267" name="Don’t automatically assume that if there is a many to many you should always use references over embedded…"/>
          <p:cNvSpPr txBox="1"/>
          <p:nvPr>
            <p:ph type="body" idx="1"/>
          </p:nvPr>
        </p:nvSpPr>
        <p:spPr>
          <a:prstGeom prst="rect">
            <a:avLst/>
          </a:prstGeom>
        </p:spPr>
        <p:txBody>
          <a:bodyPr/>
          <a:lstStyle/>
          <a:p>
            <a:pPr marL="342264" indent="-342264" defTabSz="449833">
              <a:spcBef>
                <a:spcPts val="2100"/>
              </a:spcBef>
              <a:defRPr sz="2618"/>
            </a:pPr>
            <a:r>
              <a:t>Don’t automatically assume that if there is a many to many you should always use references over embedded</a:t>
            </a:r>
          </a:p>
          <a:p>
            <a:pPr marL="342264" indent="-342264" defTabSz="449833">
              <a:spcBef>
                <a:spcPts val="2100"/>
              </a:spcBef>
              <a:defRPr sz="2618"/>
            </a:pPr>
            <a:r>
              <a:t>ASK THE FOLLOWING</a:t>
            </a:r>
          </a:p>
          <a:p>
            <a:pPr lvl="1" marL="684529" indent="-342264" defTabSz="449833">
              <a:spcBef>
                <a:spcPts val="2100"/>
              </a:spcBef>
              <a:defRPr sz="2618"/>
            </a:pPr>
            <a:r>
              <a:t>How do you fetch your data</a:t>
            </a:r>
          </a:p>
          <a:p>
            <a:pPr lvl="1" marL="684529" indent="-342264" defTabSz="449833">
              <a:spcBef>
                <a:spcPts val="2100"/>
              </a:spcBef>
              <a:defRPr sz="2618"/>
            </a:pPr>
            <a:r>
              <a:t>How often do you change your data</a:t>
            </a:r>
          </a:p>
          <a:p>
            <a:pPr lvl="1" marL="684529" indent="-342264" defTabSz="449833">
              <a:spcBef>
                <a:spcPts val="2100"/>
              </a:spcBef>
              <a:defRPr sz="2618"/>
            </a:pPr>
            <a:r>
              <a:t>If you change do you need to change it everywhere or is duplicate data acceptable?</a:t>
            </a:r>
          </a:p>
          <a:p>
            <a:pPr marL="342264" indent="-342264" defTabSz="449833">
              <a:spcBef>
                <a:spcPts val="2100"/>
              </a:spcBef>
              <a:defRPr sz="2618"/>
            </a:pPr>
            <a:r>
              <a:t>If you have an application where you take a snapshot of the data you may not worry about duplicating data because if you change the master list you would not have to update data everywhere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Many to many - references"/>
          <p:cNvSpPr txBox="1"/>
          <p:nvPr>
            <p:ph type="title"/>
          </p:nvPr>
        </p:nvSpPr>
        <p:spPr>
          <a:prstGeom prst="rect">
            <a:avLst/>
          </a:prstGeom>
        </p:spPr>
        <p:txBody>
          <a:bodyPr/>
          <a:lstStyle/>
          <a:p>
            <a:pPr/>
            <a:r>
              <a:t>Many to many - references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p:cNvSpPr txBox="1"/>
          <p:nvPr>
            <p:ph type="title"/>
          </p:nvPr>
        </p:nvSpPr>
        <p:spPr>
          <a:prstGeom prst="rect">
            <a:avLst/>
          </a:prstGeom>
        </p:spPr>
        <p:txBody>
          <a:bodyPr/>
          <a:lstStyle/>
          <a:p>
            <a:pPr/>
          </a:p>
        </p:txBody>
      </p:sp>
      <p:grpSp>
        <p:nvGrpSpPr>
          <p:cNvPr id="274" name="Image Gallery"/>
          <p:cNvGrpSpPr/>
          <p:nvPr/>
        </p:nvGrpSpPr>
        <p:grpSpPr>
          <a:xfrm>
            <a:off x="406400" y="546100"/>
            <a:ext cx="12192000" cy="8750300"/>
            <a:chOff x="0" y="0"/>
            <a:chExt cx="12192000" cy="8750300"/>
          </a:xfrm>
        </p:grpSpPr>
        <p:pic>
          <p:nvPicPr>
            <p:cNvPr id="272" name="Screen Shot 2020-03-14 at 10.24.47 AM.png" descr="Screen Shot 2020-03-14 at 10.24.47 AM.png"/>
            <p:cNvPicPr>
              <a:picLocks noChangeAspect="1"/>
            </p:cNvPicPr>
            <p:nvPr/>
          </p:nvPicPr>
          <p:blipFill>
            <a:blip r:embed="rId2">
              <a:extLst/>
            </a:blip>
            <a:srcRect l="6716" t="0" r="6716" b="0"/>
            <a:stretch>
              <a:fillRect/>
            </a:stretch>
          </p:blipFill>
          <p:spPr>
            <a:xfrm>
              <a:off x="0" y="0"/>
              <a:ext cx="12192000" cy="8178800"/>
            </a:xfrm>
            <a:prstGeom prst="rect">
              <a:avLst/>
            </a:prstGeom>
            <a:ln w="12700" cap="flat">
              <a:noFill/>
              <a:miter lim="400000"/>
            </a:ln>
            <a:effectLst/>
          </p:spPr>
        </p:pic>
        <p:sp>
          <p:nvSpPr>
            <p:cNvPr id="273" name="Many to many where references makes sense."/>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Many to many where references makes sense. </a:t>
              </a: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itle"/>
          <p:cNvSpPr txBox="1"/>
          <p:nvPr>
            <p:ph type="title"/>
          </p:nvPr>
        </p:nvSpPr>
        <p:spPr>
          <a:prstGeom prst="rect">
            <a:avLst/>
          </a:prstGeom>
        </p:spPr>
        <p:txBody>
          <a:bodyPr/>
          <a:lstStyle/>
          <a:p>
            <a:pPr/>
          </a:p>
        </p:txBody>
      </p:sp>
      <p:grpSp>
        <p:nvGrpSpPr>
          <p:cNvPr id="279" name="Image Gallery"/>
          <p:cNvGrpSpPr/>
          <p:nvPr/>
        </p:nvGrpSpPr>
        <p:grpSpPr>
          <a:xfrm>
            <a:off x="406400" y="704363"/>
            <a:ext cx="12192000" cy="8592038"/>
            <a:chOff x="0" y="501163"/>
            <a:chExt cx="12192000" cy="8592036"/>
          </a:xfrm>
        </p:grpSpPr>
        <p:pic>
          <p:nvPicPr>
            <p:cNvPr id="277" name="Screen Shot 2020-03-14 at 10.25.46 AM.png" descr="Screen Shot 2020-03-14 at 10.25.46 AM.png"/>
            <p:cNvPicPr>
              <a:picLocks noChangeAspect="1"/>
            </p:cNvPicPr>
            <p:nvPr/>
          </p:nvPicPr>
          <p:blipFill>
            <a:blip r:embed="rId2">
              <a:extLst/>
            </a:blip>
            <a:srcRect l="0" t="0" r="0" b="0"/>
            <a:stretch>
              <a:fillRect/>
            </a:stretch>
          </p:blipFill>
          <p:spPr>
            <a:xfrm>
              <a:off x="0" y="501163"/>
              <a:ext cx="12192000" cy="7176474"/>
            </a:xfrm>
            <a:prstGeom prst="rect">
              <a:avLst/>
            </a:prstGeom>
            <a:ln w="12700" cap="flat">
              <a:noFill/>
              <a:miter lim="400000"/>
            </a:ln>
            <a:effectLst/>
          </p:spPr>
        </p:pic>
        <p:sp>
          <p:nvSpPr>
            <p:cNvPr id="278" name="EMBEDDED EX. Here if you need to update books you also need to update the authors collection and vise versa if an author name/age changes."/>
            <p:cNvSpPr/>
            <p:nvPr/>
          </p:nvSpPr>
          <p:spPr>
            <a:xfrm>
              <a:off x="0" y="8255000"/>
              <a:ext cx="12192000" cy="83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EMBEDDED EX. Here if you need to update books you also need to update the authors collection and vise versa if an author name/age changes.</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5" name="Image Gallery"/>
          <p:cNvGrpSpPr/>
          <p:nvPr/>
        </p:nvGrpSpPr>
        <p:grpSpPr>
          <a:xfrm>
            <a:off x="406400" y="702487"/>
            <a:ext cx="12192000" cy="8150780"/>
            <a:chOff x="0" y="599520"/>
            <a:chExt cx="12192000" cy="8150779"/>
          </a:xfrm>
        </p:grpSpPr>
        <p:pic>
          <p:nvPicPr>
            <p:cNvPr id="173" name="Screen Shot 2020-03-13 at 10.06.43 PM.png" descr="Screen Shot 2020-03-13 at 10.06.43 PM.png"/>
            <p:cNvPicPr>
              <a:picLocks noChangeAspect="1"/>
            </p:cNvPicPr>
            <p:nvPr/>
          </p:nvPicPr>
          <p:blipFill>
            <a:blip r:embed="rId2">
              <a:extLst/>
            </a:blip>
            <a:srcRect l="0" t="0" r="0" b="0"/>
            <a:stretch>
              <a:fillRect/>
            </a:stretch>
          </p:blipFill>
          <p:spPr>
            <a:xfrm>
              <a:off x="0" y="599520"/>
              <a:ext cx="12192000" cy="6979760"/>
            </a:xfrm>
            <a:prstGeom prst="rect">
              <a:avLst/>
            </a:prstGeom>
            <a:ln w="12700" cap="flat">
              <a:noFill/>
              <a:miter lim="400000"/>
            </a:ln>
            <a:effectLst/>
          </p:spPr>
        </p:pic>
        <p:sp>
          <p:nvSpPr>
            <p:cNvPr id="174" name="Overall NoSql Concepts"/>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Overall NoSql Concepts</a:t>
              </a: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itle"/>
          <p:cNvSpPr txBox="1"/>
          <p:nvPr>
            <p:ph type="title"/>
          </p:nvPr>
        </p:nvSpPr>
        <p:spPr>
          <a:prstGeom prst="rect">
            <a:avLst/>
          </a:prstGeom>
        </p:spPr>
        <p:txBody>
          <a:bodyPr/>
          <a:lstStyle/>
          <a:p>
            <a:pPr/>
          </a:p>
        </p:txBody>
      </p:sp>
      <p:grpSp>
        <p:nvGrpSpPr>
          <p:cNvPr id="284" name="Image Gallery"/>
          <p:cNvGrpSpPr/>
          <p:nvPr/>
        </p:nvGrpSpPr>
        <p:grpSpPr>
          <a:xfrm>
            <a:off x="406400" y="203200"/>
            <a:ext cx="12192000" cy="9093200"/>
            <a:chOff x="0" y="0"/>
            <a:chExt cx="12192000" cy="9093200"/>
          </a:xfrm>
        </p:grpSpPr>
        <p:pic>
          <p:nvPicPr>
            <p:cNvPr id="282" name="Screen Shot 2020-03-14 at 10.30.09 AM.png" descr="Screen Shot 2020-03-14 at 10.30.09 AM.png"/>
            <p:cNvPicPr>
              <a:picLocks noChangeAspect="1"/>
            </p:cNvPicPr>
            <p:nvPr/>
          </p:nvPicPr>
          <p:blipFill>
            <a:blip r:embed="rId2">
              <a:extLst/>
            </a:blip>
            <a:srcRect l="2470" t="0" r="2470" b="0"/>
            <a:stretch>
              <a:fillRect/>
            </a:stretch>
          </p:blipFill>
          <p:spPr>
            <a:xfrm>
              <a:off x="0" y="0"/>
              <a:ext cx="12192000" cy="8178800"/>
            </a:xfrm>
            <a:prstGeom prst="rect">
              <a:avLst/>
            </a:prstGeom>
            <a:ln w="12700" cap="flat">
              <a:noFill/>
              <a:miter lim="400000"/>
            </a:ln>
            <a:effectLst/>
          </p:spPr>
        </p:pic>
        <p:sp>
          <p:nvSpPr>
            <p:cNvPr id="283" name="References EX. Since books and author data might change frequently, create separate collections. Within books collection just store object id and use that to get the associated data where needed."/>
            <p:cNvSpPr/>
            <p:nvPr/>
          </p:nvSpPr>
          <p:spPr>
            <a:xfrm>
              <a:off x="0" y="8255000"/>
              <a:ext cx="12192000" cy="83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References EX. Since books and author data might change frequently, create separate collections. Within books collection just store object id and use that to get the associated data where needed.</a:t>
              </a: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ake aways - relationships"/>
          <p:cNvSpPr txBox="1"/>
          <p:nvPr>
            <p:ph type="title"/>
          </p:nvPr>
        </p:nvSpPr>
        <p:spPr>
          <a:prstGeom prst="rect">
            <a:avLst/>
          </a:prstGeom>
        </p:spPr>
        <p:txBody>
          <a:bodyPr/>
          <a:lstStyle/>
          <a:p>
            <a:pPr/>
            <a:r>
              <a:t>Take aways - relationships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itle"/>
          <p:cNvSpPr txBox="1"/>
          <p:nvPr>
            <p:ph type="title"/>
          </p:nvPr>
        </p:nvSpPr>
        <p:spPr>
          <a:prstGeom prst="rect">
            <a:avLst/>
          </a:prstGeom>
        </p:spPr>
        <p:txBody>
          <a:bodyPr/>
          <a:lstStyle/>
          <a:p>
            <a:pPr/>
          </a:p>
        </p:txBody>
      </p:sp>
      <p:grpSp>
        <p:nvGrpSpPr>
          <p:cNvPr id="291" name="Image Gallery"/>
          <p:cNvGrpSpPr/>
          <p:nvPr/>
        </p:nvGrpSpPr>
        <p:grpSpPr>
          <a:xfrm>
            <a:off x="406400" y="787571"/>
            <a:ext cx="12192000" cy="8165929"/>
            <a:chOff x="0" y="584371"/>
            <a:chExt cx="12192000" cy="8165928"/>
          </a:xfrm>
        </p:grpSpPr>
        <p:pic>
          <p:nvPicPr>
            <p:cNvPr id="289" name="Screen Shot 2020-03-14 at 10.32.21 AM.png" descr="Screen Shot 2020-03-14 at 10.32.21 AM.png"/>
            <p:cNvPicPr>
              <a:picLocks noChangeAspect="1"/>
            </p:cNvPicPr>
            <p:nvPr/>
          </p:nvPicPr>
          <p:blipFill>
            <a:blip r:embed="rId2">
              <a:extLst/>
            </a:blip>
            <a:srcRect l="0" t="0" r="0" b="0"/>
            <a:stretch>
              <a:fillRect/>
            </a:stretch>
          </p:blipFill>
          <p:spPr>
            <a:xfrm>
              <a:off x="0" y="584371"/>
              <a:ext cx="12192000" cy="7010058"/>
            </a:xfrm>
            <a:prstGeom prst="rect">
              <a:avLst/>
            </a:prstGeom>
            <a:ln w="12700" cap="flat">
              <a:noFill/>
              <a:miter lim="400000"/>
            </a:ln>
            <a:effectLst/>
          </p:spPr>
        </p:pic>
        <p:sp>
          <p:nvSpPr>
            <p:cNvPr id="290" name="TAKE AWAYS"/>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TAKE AWAYS</a:t>
              </a:r>
            </a:p>
          </p:txBody>
        </p:sp>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Lookup operator - remedy for splitting documents across collections"/>
          <p:cNvSpPr txBox="1"/>
          <p:nvPr>
            <p:ph type="title"/>
          </p:nvPr>
        </p:nvSpPr>
        <p:spPr>
          <a:prstGeom prst="rect">
            <a:avLst/>
          </a:prstGeom>
        </p:spPr>
        <p:txBody>
          <a:bodyPr/>
          <a:lstStyle>
            <a:lvl1pPr defTabSz="356362">
              <a:defRPr sz="10370"/>
            </a:lvl1pPr>
          </a:lstStyle>
          <a:p>
            <a:pPr/>
            <a:r>
              <a:t>Lookup operator - remedy for splitting documents across collections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itle"/>
          <p:cNvSpPr txBox="1"/>
          <p:nvPr>
            <p:ph type="title"/>
          </p:nvPr>
        </p:nvSpPr>
        <p:spPr>
          <a:prstGeom prst="rect">
            <a:avLst/>
          </a:prstGeom>
        </p:spPr>
        <p:txBody>
          <a:bodyPr/>
          <a:lstStyle/>
          <a:p>
            <a:pPr/>
          </a:p>
        </p:txBody>
      </p:sp>
      <p:grpSp>
        <p:nvGrpSpPr>
          <p:cNvPr id="298" name="Image Gallery"/>
          <p:cNvGrpSpPr/>
          <p:nvPr/>
        </p:nvGrpSpPr>
        <p:grpSpPr>
          <a:xfrm>
            <a:off x="406399" y="203200"/>
            <a:ext cx="12192001" cy="8750300"/>
            <a:chOff x="0" y="0"/>
            <a:chExt cx="12192000" cy="8750300"/>
          </a:xfrm>
        </p:grpSpPr>
        <p:pic>
          <p:nvPicPr>
            <p:cNvPr id="296" name="Screen Shot 2020-03-14 at 10.41.40 AM.png" descr="Screen Shot 2020-03-14 at 10.41.40 AM.png"/>
            <p:cNvPicPr>
              <a:picLocks noChangeAspect="1"/>
            </p:cNvPicPr>
            <p:nvPr/>
          </p:nvPicPr>
          <p:blipFill>
            <a:blip r:embed="rId2">
              <a:extLst/>
            </a:blip>
            <a:srcRect l="6376" t="0" r="6376" b="0"/>
            <a:stretch>
              <a:fillRect/>
            </a:stretch>
          </p:blipFill>
          <p:spPr>
            <a:xfrm>
              <a:off x="0" y="0"/>
              <a:ext cx="12192000" cy="8178800"/>
            </a:xfrm>
            <a:prstGeom prst="rect">
              <a:avLst/>
            </a:prstGeom>
            <a:ln w="12700" cap="flat">
              <a:noFill/>
              <a:miter lim="400000"/>
            </a:ln>
            <a:effectLst/>
          </p:spPr>
        </p:pic>
        <p:sp>
          <p:nvSpPr>
            <p:cNvPr id="297" name="Aggregate and lookup operator to JOIN collections"/>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Aggregate and lookup operator to JOIN collections</a:t>
              </a: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Modeling exercise"/>
          <p:cNvSpPr txBox="1"/>
          <p:nvPr>
            <p:ph type="title"/>
          </p:nvPr>
        </p:nvSpPr>
        <p:spPr>
          <a:prstGeom prst="rect">
            <a:avLst/>
          </a:prstGeom>
        </p:spPr>
        <p:txBody>
          <a:bodyPr/>
          <a:lstStyle/>
          <a:p>
            <a:pPr/>
            <a:r>
              <a:t>Modeling exercise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p:cNvSpPr txBox="1"/>
          <p:nvPr>
            <p:ph type="title"/>
          </p:nvPr>
        </p:nvSpPr>
        <p:spPr>
          <a:prstGeom prst="rect">
            <a:avLst/>
          </a:prstGeom>
        </p:spPr>
        <p:txBody>
          <a:bodyPr/>
          <a:lstStyle/>
          <a:p>
            <a:pPr/>
          </a:p>
        </p:txBody>
      </p:sp>
      <p:grpSp>
        <p:nvGrpSpPr>
          <p:cNvPr id="305" name="Image Gallery"/>
          <p:cNvGrpSpPr/>
          <p:nvPr/>
        </p:nvGrpSpPr>
        <p:grpSpPr>
          <a:xfrm>
            <a:off x="406400" y="203200"/>
            <a:ext cx="12192000" cy="9436100"/>
            <a:chOff x="0" y="0"/>
            <a:chExt cx="12192000" cy="9436100"/>
          </a:xfrm>
        </p:grpSpPr>
        <p:pic>
          <p:nvPicPr>
            <p:cNvPr id="303" name="Screen Shot 2020-03-14 at 10.46.53 AM.png" descr="Screen Shot 2020-03-14 at 10.46.53 AM.png"/>
            <p:cNvPicPr>
              <a:picLocks noChangeAspect="1"/>
            </p:cNvPicPr>
            <p:nvPr/>
          </p:nvPicPr>
          <p:blipFill>
            <a:blip r:embed="rId2">
              <a:extLst/>
            </a:blip>
            <a:srcRect l="5975" t="0" r="5975" b="0"/>
            <a:stretch>
              <a:fillRect/>
            </a:stretch>
          </p:blipFill>
          <p:spPr>
            <a:xfrm>
              <a:off x="0" y="0"/>
              <a:ext cx="12192000" cy="8178800"/>
            </a:xfrm>
            <a:prstGeom prst="rect">
              <a:avLst/>
            </a:prstGeom>
            <a:ln w="12700" cap="flat">
              <a:noFill/>
              <a:miter lim="400000"/>
            </a:ln>
            <a:effectLst/>
          </p:spPr>
        </p:pic>
        <p:sp>
          <p:nvSpPr>
            <p:cNvPr id="304" name="Modeling example. Two collections User and Post. Comment will be embedded in post.  If we only went with a post collection, If user changes you would need to update all posts by digging into the post. One user can create many posts so nesting all in posts collection is a bad idea."/>
            <p:cNvSpPr/>
            <p:nvPr/>
          </p:nvSpPr>
          <p:spPr>
            <a:xfrm>
              <a:off x="0" y="8255000"/>
              <a:ext cx="12192000" cy="118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Modeling example. Two collections User and Post. Comment will be embedded in post.  If we only went with a post collection, If user changes you would need to update all posts by digging into the post. One user can create many posts so nesting all in posts collection is a bad idea.</a:t>
              </a: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9" name="Image Gallery"/>
          <p:cNvGrpSpPr/>
          <p:nvPr/>
        </p:nvGrpSpPr>
        <p:grpSpPr>
          <a:xfrm>
            <a:off x="747565" y="-97367"/>
            <a:ext cx="11636670" cy="9328737"/>
            <a:chOff x="0" y="0"/>
            <a:chExt cx="11636668" cy="9328736"/>
          </a:xfrm>
        </p:grpSpPr>
        <p:pic>
          <p:nvPicPr>
            <p:cNvPr id="307" name="Screen Shot 2020-03-14 at 11.16.18 AM.png" descr="Screen Shot 2020-03-14 at 11.16.18 AM.png"/>
            <p:cNvPicPr>
              <a:picLocks noChangeAspect="1"/>
            </p:cNvPicPr>
            <p:nvPr/>
          </p:nvPicPr>
          <p:blipFill>
            <a:blip r:embed="rId2">
              <a:extLst/>
            </a:blip>
            <a:srcRect l="0" t="0" r="0" b="0"/>
            <a:stretch>
              <a:fillRect/>
            </a:stretch>
          </p:blipFill>
          <p:spPr>
            <a:xfrm>
              <a:off x="1362431" y="0"/>
              <a:ext cx="10274238" cy="8757237"/>
            </a:xfrm>
            <a:prstGeom prst="rect">
              <a:avLst/>
            </a:prstGeom>
            <a:ln w="12700" cap="flat">
              <a:noFill/>
              <a:miter lim="400000"/>
            </a:ln>
            <a:effectLst/>
          </p:spPr>
        </p:pic>
        <p:sp>
          <p:nvSpPr>
            <p:cNvPr id="308" name="Example implementation of the modeling exercise"/>
            <p:cNvSpPr/>
            <p:nvPr/>
          </p:nvSpPr>
          <p:spPr>
            <a:xfrm>
              <a:off x="0" y="8833436"/>
              <a:ext cx="11636669"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Example implementation of the modeling exercise </a:t>
              </a:r>
            </a:p>
          </p:txBody>
        </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chema validation"/>
          <p:cNvSpPr txBox="1"/>
          <p:nvPr>
            <p:ph type="title"/>
          </p:nvPr>
        </p:nvSpPr>
        <p:spPr>
          <a:prstGeom prst="rect">
            <a:avLst/>
          </a:prstGeom>
        </p:spPr>
        <p:txBody>
          <a:bodyPr/>
          <a:lstStyle/>
          <a:p>
            <a:pPr/>
            <a:r>
              <a:t>Schema validation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p:cNvSpPr txBox="1"/>
          <p:nvPr>
            <p:ph type="title"/>
          </p:nvPr>
        </p:nvSpPr>
        <p:spPr>
          <a:prstGeom prst="rect">
            <a:avLst/>
          </a:prstGeom>
        </p:spPr>
        <p:txBody>
          <a:bodyPr/>
          <a:lstStyle/>
          <a:p>
            <a:pPr/>
          </a:p>
        </p:txBody>
      </p:sp>
      <p:grpSp>
        <p:nvGrpSpPr>
          <p:cNvPr id="316" name="Image Gallery"/>
          <p:cNvGrpSpPr/>
          <p:nvPr/>
        </p:nvGrpSpPr>
        <p:grpSpPr>
          <a:xfrm>
            <a:off x="406400" y="877743"/>
            <a:ext cx="12192000" cy="8075757"/>
            <a:chOff x="0" y="674542"/>
            <a:chExt cx="12192000" cy="8075757"/>
          </a:xfrm>
        </p:grpSpPr>
        <p:pic>
          <p:nvPicPr>
            <p:cNvPr id="314" name="Screen Shot 2020-03-14 at 11.18.49 AM.png" descr="Screen Shot 2020-03-14 at 11.18.49 AM.png"/>
            <p:cNvPicPr>
              <a:picLocks noChangeAspect="1"/>
            </p:cNvPicPr>
            <p:nvPr/>
          </p:nvPicPr>
          <p:blipFill>
            <a:blip r:embed="rId2">
              <a:extLst/>
            </a:blip>
            <a:srcRect l="0" t="0" r="0" b="0"/>
            <a:stretch>
              <a:fillRect/>
            </a:stretch>
          </p:blipFill>
          <p:spPr>
            <a:xfrm>
              <a:off x="0" y="674542"/>
              <a:ext cx="12192000" cy="6829716"/>
            </a:xfrm>
            <a:prstGeom prst="rect">
              <a:avLst/>
            </a:prstGeom>
            <a:ln w="12700" cap="flat">
              <a:noFill/>
              <a:miter lim="400000"/>
            </a:ln>
            <a:effectLst/>
          </p:spPr>
        </p:pic>
        <p:sp>
          <p:nvSpPr>
            <p:cNvPr id="315" name="Options in validation"/>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Options in validation</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Data modeling"/>
          <p:cNvSpPr txBox="1"/>
          <p:nvPr>
            <p:ph type="title"/>
          </p:nvPr>
        </p:nvSpPr>
        <p:spPr>
          <a:prstGeom prst="rect">
            <a:avLst/>
          </a:prstGeom>
        </p:spPr>
        <p:txBody>
          <a:bodyPr/>
          <a:lstStyle/>
          <a:p>
            <a:pPr/>
            <a:r>
              <a:t>Data modeling</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0" name="Image Gallery"/>
          <p:cNvGrpSpPr/>
          <p:nvPr/>
        </p:nvGrpSpPr>
        <p:grpSpPr>
          <a:xfrm>
            <a:off x="151277" y="70053"/>
            <a:ext cx="12702246" cy="9359494"/>
            <a:chOff x="0" y="0"/>
            <a:chExt cx="12702244" cy="9359492"/>
          </a:xfrm>
        </p:grpSpPr>
        <p:pic>
          <p:nvPicPr>
            <p:cNvPr id="318" name="Screen Shot 2020-03-14 at 11.40.56 AM.png" descr="Screen Shot 2020-03-14 at 11.40.56 AM.png"/>
            <p:cNvPicPr>
              <a:picLocks noChangeAspect="1"/>
            </p:cNvPicPr>
            <p:nvPr/>
          </p:nvPicPr>
          <p:blipFill>
            <a:blip r:embed="rId2">
              <a:extLst/>
            </a:blip>
            <a:srcRect l="0" t="0" r="0" b="0"/>
            <a:stretch>
              <a:fillRect/>
            </a:stretch>
          </p:blipFill>
          <p:spPr>
            <a:xfrm>
              <a:off x="183024" y="0"/>
              <a:ext cx="12336196" cy="8787993"/>
            </a:xfrm>
            <a:prstGeom prst="rect">
              <a:avLst/>
            </a:prstGeom>
            <a:ln w="12700" cap="flat">
              <a:noFill/>
              <a:miter lim="400000"/>
            </a:ln>
            <a:effectLst/>
          </p:spPr>
        </p:pic>
        <p:sp>
          <p:nvSpPr>
            <p:cNvPr id="319" name="Type to enter a caption."/>
            <p:cNvSpPr/>
            <p:nvPr/>
          </p:nvSpPr>
          <p:spPr>
            <a:xfrm>
              <a:off x="0" y="8864192"/>
              <a:ext cx="1270224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Type to enter a caption.</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Wrap up!"/>
          <p:cNvSpPr txBox="1"/>
          <p:nvPr>
            <p:ph type="title"/>
          </p:nvPr>
        </p:nvSpPr>
        <p:spPr>
          <a:prstGeom prst="rect">
            <a:avLst/>
          </a:prstGeom>
        </p:spPr>
        <p:txBody>
          <a:bodyPr/>
          <a:lstStyle/>
          <a:p>
            <a:pPr/>
            <a:r>
              <a:t>Wrap up!</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Wrap up"/>
          <p:cNvSpPr txBox="1"/>
          <p:nvPr>
            <p:ph type="title"/>
          </p:nvPr>
        </p:nvSpPr>
        <p:spPr>
          <a:prstGeom prst="rect">
            <a:avLst/>
          </a:prstGeom>
        </p:spPr>
        <p:txBody>
          <a:bodyPr/>
          <a:lstStyle>
            <a:lvl1pPr defTabSz="467359">
              <a:spcBef>
                <a:spcPts val="2200"/>
              </a:spcBef>
              <a:defRPr sz="4800"/>
            </a:lvl1pPr>
          </a:lstStyle>
          <a:p>
            <a:pPr/>
            <a:r>
              <a:t>Wrap up</a:t>
            </a:r>
          </a:p>
        </p:txBody>
      </p:sp>
      <p:sp>
        <p:nvSpPr>
          <p:cNvPr id="325" name="In which format will you fetch your data?…"/>
          <p:cNvSpPr txBox="1"/>
          <p:nvPr>
            <p:ph type="body" idx="1"/>
          </p:nvPr>
        </p:nvSpPr>
        <p:spPr>
          <a:prstGeom prst="rect">
            <a:avLst/>
          </a:prstGeom>
        </p:spPr>
        <p:txBody>
          <a:bodyPr/>
          <a:lstStyle/>
          <a:p>
            <a:pPr marL="266700" indent="-266700" defTabSz="350520">
              <a:spcBef>
                <a:spcPts val="1600"/>
              </a:spcBef>
              <a:defRPr sz="2040"/>
            </a:pPr>
            <a:r>
              <a:t>In which format will you fetch your data?</a:t>
            </a:r>
          </a:p>
          <a:p>
            <a:pPr lvl="1" marL="533400" indent="-266700" defTabSz="350520">
              <a:spcBef>
                <a:spcPts val="1600"/>
              </a:spcBef>
              <a:defRPr sz="2040"/>
            </a:pPr>
            <a:r>
              <a:t>How does your app or data scientists use your data?</a:t>
            </a:r>
          </a:p>
          <a:p>
            <a:pPr marL="266700" indent="-266700" defTabSz="350520">
              <a:spcBef>
                <a:spcPts val="1600"/>
              </a:spcBef>
              <a:defRPr sz="2040"/>
            </a:pPr>
            <a:r>
              <a:t>How often will you fetch and change your data?</a:t>
            </a:r>
          </a:p>
          <a:p>
            <a:pPr lvl="1" marL="533400" indent="-266700" defTabSz="350520">
              <a:spcBef>
                <a:spcPts val="1600"/>
              </a:spcBef>
              <a:defRPr sz="2040"/>
            </a:pPr>
            <a:r>
              <a:t>Do you need to optimize for writes or reads?</a:t>
            </a:r>
          </a:p>
          <a:p>
            <a:pPr lvl="2" marL="800100" indent="-266700" defTabSz="350520">
              <a:spcBef>
                <a:spcPts val="1600"/>
              </a:spcBef>
              <a:defRPr sz="2040"/>
            </a:pPr>
            <a:r>
              <a:t>Read = duplicates are ok if they don’t change often</a:t>
            </a:r>
          </a:p>
          <a:p>
            <a:pPr lvl="2" marL="800100" indent="-266700" defTabSz="350520">
              <a:spcBef>
                <a:spcPts val="1600"/>
              </a:spcBef>
              <a:defRPr sz="2040"/>
            </a:pPr>
            <a:r>
              <a:t>Write = avoid duplicates</a:t>
            </a:r>
          </a:p>
          <a:p>
            <a:pPr marL="266700" indent="-266700" defTabSz="350520">
              <a:spcBef>
                <a:spcPts val="1600"/>
              </a:spcBef>
              <a:defRPr sz="2040"/>
            </a:pPr>
            <a:r>
              <a:t>How much data will you save and how big is it?</a:t>
            </a:r>
          </a:p>
          <a:p>
            <a:pPr lvl="1" marL="533400" indent="-266700" defTabSz="350520">
              <a:spcBef>
                <a:spcPts val="1600"/>
              </a:spcBef>
              <a:defRPr sz="2040"/>
            </a:pPr>
            <a:r>
              <a:t>Lots of data = embedding might not be best option</a:t>
            </a:r>
          </a:p>
          <a:p>
            <a:pPr marL="266700" indent="-266700" defTabSz="350520">
              <a:spcBef>
                <a:spcPts val="1600"/>
              </a:spcBef>
              <a:defRPr sz="2040"/>
            </a:pPr>
            <a:r>
              <a:t>How is data related? One one, many one, many many</a:t>
            </a:r>
          </a:p>
          <a:p>
            <a:pPr marL="266700" indent="-266700" defTabSz="350520">
              <a:spcBef>
                <a:spcPts val="1600"/>
              </a:spcBef>
              <a:defRPr sz="2040"/>
            </a:pPr>
            <a:r>
              <a:t>Will duplicates hurt you?</a:t>
            </a:r>
          </a:p>
          <a:p>
            <a:pPr marL="266700" indent="-266700" defTabSz="350520">
              <a:spcBef>
                <a:spcPts val="1600"/>
              </a:spcBef>
              <a:defRPr sz="2040"/>
            </a:pPr>
            <a:r>
              <a:t>Will you hit data storage limits?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itle"/>
          <p:cNvSpPr txBox="1"/>
          <p:nvPr>
            <p:ph type="title"/>
          </p:nvPr>
        </p:nvSpPr>
        <p:spPr>
          <a:prstGeom prst="rect">
            <a:avLst/>
          </a:prstGeom>
        </p:spPr>
        <p:txBody>
          <a:bodyPr/>
          <a:lstStyle/>
          <a:p>
            <a:pPr/>
          </a:p>
        </p:txBody>
      </p:sp>
      <p:grpSp>
        <p:nvGrpSpPr>
          <p:cNvPr id="330" name="Image Gallery"/>
          <p:cNvGrpSpPr/>
          <p:nvPr/>
        </p:nvGrpSpPr>
        <p:grpSpPr>
          <a:xfrm>
            <a:off x="406399" y="787400"/>
            <a:ext cx="12192001" cy="8750301"/>
            <a:chOff x="0" y="0"/>
            <a:chExt cx="12192000" cy="8750300"/>
          </a:xfrm>
        </p:grpSpPr>
        <p:pic>
          <p:nvPicPr>
            <p:cNvPr id="328" name="Screen Shot 2020-03-14 at 11.51.56 AM.png" descr="Screen Shot 2020-03-14 at 11.51.56 AM.png"/>
            <p:cNvPicPr>
              <a:picLocks noChangeAspect="1"/>
            </p:cNvPicPr>
            <p:nvPr/>
          </p:nvPicPr>
          <p:blipFill>
            <a:blip r:embed="rId2">
              <a:extLst/>
            </a:blip>
            <a:srcRect l="7730" t="0" r="7730" b="0"/>
            <a:stretch>
              <a:fillRect/>
            </a:stretch>
          </p:blipFill>
          <p:spPr>
            <a:xfrm>
              <a:off x="0" y="0"/>
              <a:ext cx="12192001" cy="8178800"/>
            </a:xfrm>
            <a:prstGeom prst="rect">
              <a:avLst/>
            </a:prstGeom>
            <a:ln w="12700" cap="flat">
              <a:noFill/>
              <a:miter lim="400000"/>
            </a:ln>
            <a:effectLst/>
          </p:spPr>
        </p:pic>
        <p:sp>
          <p:nvSpPr>
            <p:cNvPr id="329" name="Type to enter a caption."/>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Type to enter a caption.</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p:cNvSpPr txBox="1"/>
          <p:nvPr>
            <p:ph type="title"/>
          </p:nvPr>
        </p:nvSpPr>
        <p:spPr>
          <a:prstGeom prst="rect">
            <a:avLst/>
          </a:prstGeom>
        </p:spPr>
        <p:txBody>
          <a:bodyPr/>
          <a:lstStyle/>
          <a:p>
            <a:pPr/>
          </a:p>
        </p:txBody>
      </p:sp>
      <p:grpSp>
        <p:nvGrpSpPr>
          <p:cNvPr id="182" name="Image Gallery"/>
          <p:cNvGrpSpPr/>
          <p:nvPr/>
        </p:nvGrpSpPr>
        <p:grpSpPr>
          <a:xfrm>
            <a:off x="406400" y="1204453"/>
            <a:ext cx="12192000" cy="8091947"/>
            <a:chOff x="0" y="658353"/>
            <a:chExt cx="12192000" cy="8091946"/>
          </a:xfrm>
        </p:grpSpPr>
        <p:pic>
          <p:nvPicPr>
            <p:cNvPr id="180" name="Screen Shot 2020-03-14 at 7.21.15 AM.png" descr="Screen Shot 2020-03-14 at 7.21.15 AM.png"/>
            <p:cNvPicPr>
              <a:picLocks noChangeAspect="1"/>
            </p:cNvPicPr>
            <p:nvPr/>
          </p:nvPicPr>
          <p:blipFill>
            <a:blip r:embed="rId2">
              <a:extLst/>
            </a:blip>
            <a:srcRect l="0" t="0" r="0" b="0"/>
            <a:stretch>
              <a:fillRect/>
            </a:stretch>
          </p:blipFill>
          <p:spPr>
            <a:xfrm>
              <a:off x="0" y="658353"/>
              <a:ext cx="12192000" cy="6862094"/>
            </a:xfrm>
            <a:prstGeom prst="rect">
              <a:avLst/>
            </a:prstGeom>
            <a:ln w="12700" cap="flat">
              <a:noFill/>
              <a:miter lim="400000"/>
            </a:ln>
            <a:effectLst/>
          </p:spPr>
        </p:pic>
        <p:sp>
          <p:nvSpPr>
            <p:cNvPr id="181" name="Questions to Ask When Modeling"/>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Questions to Ask When Modeling</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6" name="Image Gallery"/>
          <p:cNvGrpSpPr/>
          <p:nvPr/>
        </p:nvGrpSpPr>
        <p:grpSpPr>
          <a:xfrm>
            <a:off x="406400" y="718916"/>
            <a:ext cx="12192000" cy="8134351"/>
            <a:chOff x="0" y="615950"/>
            <a:chExt cx="12192000" cy="8134350"/>
          </a:xfrm>
        </p:grpSpPr>
        <p:pic>
          <p:nvPicPr>
            <p:cNvPr id="184" name="Screen Shot 2020-03-14 at 8.47.54 AM.png" descr="Screen Shot 2020-03-14 at 8.47.54 AM.png"/>
            <p:cNvPicPr>
              <a:picLocks noChangeAspect="1"/>
            </p:cNvPicPr>
            <p:nvPr/>
          </p:nvPicPr>
          <p:blipFill>
            <a:blip r:embed="rId2">
              <a:extLst/>
            </a:blip>
            <a:srcRect l="0" t="0" r="0" b="0"/>
            <a:stretch>
              <a:fillRect/>
            </a:stretch>
          </p:blipFill>
          <p:spPr>
            <a:xfrm>
              <a:off x="0" y="615949"/>
              <a:ext cx="12192000" cy="6946902"/>
            </a:xfrm>
            <a:prstGeom prst="rect">
              <a:avLst/>
            </a:prstGeom>
            <a:ln w="12700" cap="flat">
              <a:noFill/>
              <a:miter lim="400000"/>
            </a:ln>
            <a:effectLst/>
          </p:spPr>
        </p:pic>
        <p:sp>
          <p:nvSpPr>
            <p:cNvPr id="185" name="Two options in NoSql embedded or references"/>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Two options in NoSql embedded or references </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One to one using embedded document"/>
          <p:cNvSpPr txBox="1"/>
          <p:nvPr>
            <p:ph type="title"/>
          </p:nvPr>
        </p:nvSpPr>
        <p:spPr>
          <a:prstGeom prst="rect">
            <a:avLst/>
          </a:prstGeom>
        </p:spPr>
        <p:txBody>
          <a:bodyPr/>
          <a:lstStyle>
            <a:lvl1pPr defTabSz="467359">
              <a:defRPr sz="13600"/>
            </a:lvl1pPr>
          </a:lstStyle>
          <a:p>
            <a:pPr/>
            <a:r>
              <a:t>One to one using embedded document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itle"/>
          <p:cNvSpPr txBox="1"/>
          <p:nvPr>
            <p:ph type="title"/>
          </p:nvPr>
        </p:nvSpPr>
        <p:spPr>
          <a:prstGeom prst="rect">
            <a:avLst/>
          </a:prstGeom>
        </p:spPr>
        <p:txBody>
          <a:bodyPr/>
          <a:lstStyle/>
          <a:p>
            <a:pPr/>
          </a:p>
        </p:txBody>
      </p:sp>
      <p:grpSp>
        <p:nvGrpSpPr>
          <p:cNvPr id="193" name="Image Gallery"/>
          <p:cNvGrpSpPr/>
          <p:nvPr/>
        </p:nvGrpSpPr>
        <p:grpSpPr>
          <a:xfrm>
            <a:off x="406400" y="1034130"/>
            <a:ext cx="12192000" cy="8262271"/>
            <a:chOff x="0" y="488031"/>
            <a:chExt cx="12192000" cy="8262268"/>
          </a:xfrm>
        </p:grpSpPr>
        <p:pic>
          <p:nvPicPr>
            <p:cNvPr id="191" name="Screen Shot 2020-03-14 at 8.49.55 AM.png" descr="Screen Shot 2020-03-14 at 8.49.55 AM.png"/>
            <p:cNvPicPr>
              <a:picLocks noChangeAspect="1"/>
            </p:cNvPicPr>
            <p:nvPr/>
          </p:nvPicPr>
          <p:blipFill>
            <a:blip r:embed="rId2">
              <a:extLst/>
            </a:blip>
            <a:srcRect l="637" t="0" r="637" b="0"/>
            <a:stretch>
              <a:fillRect/>
            </a:stretch>
          </p:blipFill>
          <p:spPr>
            <a:xfrm>
              <a:off x="0" y="488031"/>
              <a:ext cx="12192000" cy="7202738"/>
            </a:xfrm>
            <a:prstGeom prst="rect">
              <a:avLst/>
            </a:prstGeom>
            <a:ln w="12700" cap="flat">
              <a:noFill/>
              <a:miter lim="400000"/>
            </a:ln>
            <a:effectLst/>
          </p:spPr>
        </p:pic>
        <p:sp>
          <p:nvSpPr>
            <p:cNvPr id="192" name="Example where embedded document makes sense"/>
            <p:cNvSpPr/>
            <p:nvPr/>
          </p:nvSpPr>
          <p:spPr>
            <a:xfrm>
              <a:off x="0" y="8255000"/>
              <a:ext cx="1219200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Example where embedded document makes sense</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p:cNvSpPr txBox="1"/>
          <p:nvPr>
            <p:ph type="title"/>
          </p:nvPr>
        </p:nvSpPr>
        <p:spPr>
          <a:prstGeom prst="rect">
            <a:avLst/>
          </a:prstGeom>
        </p:spPr>
        <p:txBody>
          <a:bodyPr/>
          <a:lstStyle/>
          <a:p>
            <a:pPr/>
          </a:p>
        </p:txBody>
      </p:sp>
      <p:grpSp>
        <p:nvGrpSpPr>
          <p:cNvPr id="198" name="Image Gallery"/>
          <p:cNvGrpSpPr/>
          <p:nvPr/>
        </p:nvGrpSpPr>
        <p:grpSpPr>
          <a:xfrm>
            <a:off x="406400" y="1217949"/>
            <a:ext cx="12192000" cy="8421351"/>
            <a:chOff x="0" y="671849"/>
            <a:chExt cx="12192000" cy="8421350"/>
          </a:xfrm>
        </p:grpSpPr>
        <p:pic>
          <p:nvPicPr>
            <p:cNvPr id="196" name="Screen Shot 2020-03-14 at 9.06.44 AM.png" descr="Screen Shot 2020-03-14 at 9.06.44 AM.png"/>
            <p:cNvPicPr>
              <a:picLocks noChangeAspect="1"/>
            </p:cNvPicPr>
            <p:nvPr/>
          </p:nvPicPr>
          <p:blipFill>
            <a:blip r:embed="rId2">
              <a:extLst/>
            </a:blip>
            <a:srcRect l="0" t="0" r="0" b="0"/>
            <a:stretch>
              <a:fillRect/>
            </a:stretch>
          </p:blipFill>
          <p:spPr>
            <a:xfrm>
              <a:off x="0" y="671849"/>
              <a:ext cx="12192000" cy="6835102"/>
            </a:xfrm>
            <a:prstGeom prst="rect">
              <a:avLst/>
            </a:prstGeom>
            <a:ln w="12700" cap="flat">
              <a:noFill/>
              <a:miter lim="400000"/>
            </a:ln>
            <a:effectLst/>
          </p:spPr>
        </p:pic>
        <p:sp>
          <p:nvSpPr>
            <p:cNvPr id="197" name="One to One Relationships = Use Embedded Document EXAMPLE. Good for a web application when you are working with a patient and associated attributes"/>
            <p:cNvSpPr/>
            <p:nvPr/>
          </p:nvSpPr>
          <p:spPr>
            <a:xfrm>
              <a:off x="0" y="8255000"/>
              <a:ext cx="12192000" cy="83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One to One Relationships = Use Embedded Document EXAMPLE. Good for a web application when you are working with a patient and associated attributes</a:t>
              </a: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